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8" r:id="rId3"/>
    <p:sldId id="257" r:id="rId4"/>
    <p:sldId id="267" r:id="rId5"/>
    <p:sldId id="259" r:id="rId6"/>
    <p:sldId id="260" r:id="rId7"/>
    <p:sldId id="269" r:id="rId8"/>
    <p:sldId id="275" r:id="rId9"/>
    <p:sldId id="276" r:id="rId10"/>
    <p:sldId id="263" r:id="rId11"/>
    <p:sldId id="277" r:id="rId12"/>
    <p:sldId id="278" r:id="rId13"/>
    <p:sldId id="279" r:id="rId14"/>
    <p:sldId id="270" r:id="rId15"/>
    <p:sldId id="271" r:id="rId16"/>
    <p:sldId id="272" r:id="rId17"/>
    <p:sldId id="258" r:id="rId18"/>
    <p:sldId id="265" r:id="rId19"/>
    <p:sldId id="27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6777E-DBC5-48DA-88E6-81470475B59F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62AD8-0069-4C75-82B3-83C2B6497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3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parents think up</a:t>
            </a:r>
            <a:r>
              <a:rPr lang="en-US" baseline="0" dirty="0" smtClean="0"/>
              <a:t> of something that can be graphed.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 matter of which has more money…but rather, which choice would they make and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0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 is an art…an art of estimation.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parents jot down some thoughts</a:t>
            </a:r>
            <a:r>
              <a:rPr lang="en-US" baseline="0" dirty="0" smtClean="0"/>
              <a:t> and share with the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Mathematical Practices and pass out to parents.  Ask parents</a:t>
            </a:r>
            <a:r>
              <a:rPr lang="en-US" baseline="0" dirty="0" smtClean="0"/>
              <a:t> to hang these mini posters in their child’s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2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parents some time</a:t>
            </a:r>
            <a:r>
              <a:rPr lang="en-US" baseline="0" dirty="0" smtClean="0"/>
              <a:t> to think about an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Simply doing is not enough…students need to know what</a:t>
            </a:r>
            <a:r>
              <a:rPr lang="en-US" baseline="0" dirty="0" smtClean="0"/>
              <a:t> they are doing and why it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 the students to think</a:t>
            </a:r>
            <a:r>
              <a:rPr lang="en-US" baseline="0" dirty="0" smtClean="0"/>
              <a:t> about the concept of fairness.  Is it fair?  Is it not fair?  </a:t>
            </a:r>
            <a:r>
              <a:rPr lang="en-US" baseline="0" smtClean="0"/>
              <a:t>Why or why not?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62AD8-0069-4C75-82B3-83C2B6497A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6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73E18E-479E-4738-B113-2E9507E8DD70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E3277C-DFC3-490C-BCDE-7BB6E4A47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_PaKettleMath.wm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vimeo.com/140806855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52400"/>
            <a:ext cx="3200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Change in Perspective in Mathematics Education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505200"/>
            <a:ext cx="3810000" cy="609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Michael Nguyen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22" y="4495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30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805249"/>
            <a:ext cx="12192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7798" y="2209800"/>
            <a:ext cx="7308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Does it make sense?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6336" y="3962400"/>
            <a:ext cx="6311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it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file"/>
              </a:rPr>
              <a:t>reasonable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871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838200"/>
            <a:ext cx="6558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Penny Problem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9623"/>
            <a:ext cx="185825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05740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</a:t>
            </a:r>
            <a:r>
              <a:rPr lang="en-US" sz="3200" dirty="0"/>
              <a:t>you were given a choice to receive one million dollars in one month or a penny doubled every day for 30 </a:t>
            </a:r>
            <a:r>
              <a:rPr lang="en-US" sz="3200" dirty="0" smtClean="0"/>
              <a:t>days [the amount on the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day] </a:t>
            </a:r>
            <a:r>
              <a:rPr lang="en-US" sz="3200" dirty="0"/>
              <a:t>which one would you choose</a:t>
            </a:r>
            <a:r>
              <a:rPr lang="en-US" sz="3200" dirty="0" smtClean="0"/>
              <a:t>? 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525257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86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Would your answer be different if the amount was 5 million dollars?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98597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132" y="1452625"/>
            <a:ext cx="80217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Linear vs Exponential Growth</a:t>
            </a:r>
            <a:endParaRPr 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003847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What would you like to grow linearly?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What would you like to grow exponentially?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457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"/>
            <a:ext cx="3276601" cy="157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64" y="2362200"/>
            <a:ext cx="4530584" cy="339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52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many </a:t>
            </a:r>
            <a:r>
              <a:rPr lang="en-US" b="1" dirty="0" smtClean="0">
                <a:solidFill>
                  <a:srgbClr val="FF6600"/>
                </a:solidFill>
              </a:rPr>
              <a:t>cheeseballs</a:t>
            </a:r>
            <a:r>
              <a:rPr lang="en-US" dirty="0" smtClean="0"/>
              <a:t> will fit in the tray?</a:t>
            </a:r>
            <a:endParaRPr lang="en-US" dirty="0"/>
          </a:p>
        </p:txBody>
      </p:sp>
      <p:pic>
        <p:nvPicPr>
          <p:cNvPr id="205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230124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94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191000" cy="312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06679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many </a:t>
            </a:r>
            <a:r>
              <a:rPr lang="en-US" sz="2400" b="1" dirty="0" smtClean="0">
                <a:solidFill>
                  <a:srgbClr val="FF6600"/>
                </a:solidFill>
              </a:rPr>
              <a:t>cheeseballs</a:t>
            </a:r>
            <a:r>
              <a:rPr lang="en-US" sz="2400" dirty="0" smtClean="0"/>
              <a:t> will fit on the </a:t>
            </a:r>
            <a:r>
              <a:rPr lang="en-US" sz="2400" i="1" dirty="0" smtClean="0"/>
              <a:t>large</a:t>
            </a:r>
            <a:r>
              <a:rPr lang="en-US" sz="2400" dirty="0" smtClean="0"/>
              <a:t> plate?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02614" cy="23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41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6679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many </a:t>
            </a:r>
            <a:r>
              <a:rPr lang="en-US" sz="2400" b="1" dirty="0" smtClean="0">
                <a:solidFill>
                  <a:srgbClr val="FF6600"/>
                </a:solidFill>
              </a:rPr>
              <a:t>cheeseballs</a:t>
            </a:r>
            <a:r>
              <a:rPr lang="en-US" sz="2400" dirty="0" smtClean="0"/>
              <a:t> will fit on the </a:t>
            </a:r>
            <a:r>
              <a:rPr lang="en-US" sz="2400" i="1" dirty="0" smtClean="0"/>
              <a:t>smaller</a:t>
            </a:r>
            <a:r>
              <a:rPr lang="en-US" sz="2400" dirty="0" smtClean="0"/>
              <a:t> plate?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676400"/>
            <a:ext cx="408214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385162" cy="254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00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5438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is </a:t>
            </a:r>
            <a:r>
              <a:rPr lang="en-US" sz="4800" b="1" dirty="0" smtClean="0"/>
              <a:t>Mathematics?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 science of pattern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An Art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An embodiment of paradoxes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 way of life!!!</a:t>
            </a:r>
          </a:p>
        </p:txBody>
      </p:sp>
    </p:spTree>
    <p:extLst>
      <p:ext uri="{BB962C8B-B14F-4D97-AF65-F5344CB8AC3E}">
        <p14:creationId xmlns:p14="http://schemas.microsoft.com/office/powerpoint/2010/main" val="1520560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Marching 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05800" cy="32766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100 ants are randomly dropped on a meter stick.  The ants either travel left or right at the rate of 1 meter/min.  If the ants bump into each other, they immediately turn around and travel in the opposite direction without loss of speed or time.  </a:t>
            </a:r>
          </a:p>
          <a:p>
            <a:endParaRPr lang="en-US" dirty="0" smtClean="0"/>
          </a:p>
          <a:p>
            <a:r>
              <a:rPr lang="en-US" dirty="0" smtClean="0"/>
              <a:t>What is the </a:t>
            </a:r>
            <a:r>
              <a:rPr lang="en-US" b="1" dirty="0" smtClean="0"/>
              <a:t>least</a:t>
            </a:r>
            <a:r>
              <a:rPr lang="en-US" dirty="0" smtClean="0"/>
              <a:t> amount of time it would take for the ants to </a:t>
            </a:r>
            <a:r>
              <a:rPr lang="en-US" b="1" dirty="0" smtClean="0"/>
              <a:t>all</a:t>
            </a:r>
            <a:r>
              <a:rPr lang="en-US" dirty="0" smtClean="0"/>
              <a:t> walk off the meter stick?</a:t>
            </a:r>
          </a:p>
          <a:p>
            <a:endParaRPr lang="en-US" dirty="0" smtClean="0"/>
          </a:p>
          <a:p>
            <a:r>
              <a:rPr lang="en-US" dirty="0" smtClean="0"/>
              <a:t>What is the </a:t>
            </a:r>
            <a:r>
              <a:rPr lang="en-US" b="1" dirty="0" smtClean="0"/>
              <a:t>greatest</a:t>
            </a:r>
            <a:r>
              <a:rPr lang="en-US" dirty="0" smtClean="0"/>
              <a:t> amount of time it would take for the ants to </a:t>
            </a:r>
            <a:r>
              <a:rPr lang="en-US" b="1" dirty="0" smtClean="0"/>
              <a:t>all</a:t>
            </a:r>
            <a:r>
              <a:rPr lang="en-US" dirty="0" smtClean="0"/>
              <a:t> walk off the meter stick?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352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28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Letter from a student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84467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10273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dobe Devanagari" pitchFamily="18" charset="0"/>
                <a:cs typeface="Adobe Devanagari" pitchFamily="18" charset="0"/>
              </a:rPr>
              <a:t>Why is learning mathematics important?</a:t>
            </a:r>
            <a:endParaRPr lang="en-US" sz="3600" b="1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74654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46863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Socrative.com</a:t>
            </a:r>
          </a:p>
          <a:p>
            <a:r>
              <a:rPr lang="en-US" sz="2400" dirty="0" smtClean="0"/>
              <a:t>Room: </a:t>
            </a:r>
            <a:r>
              <a:rPr lang="en-US" sz="2400" b="1" dirty="0" smtClean="0"/>
              <a:t>Jehue1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5598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225" y="152400"/>
            <a:ext cx="3228975" cy="1981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Thank you for attending the workshop.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819400"/>
            <a:ext cx="3276600" cy="2819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As a parting gift, I challenge you to formulate an answer </a:t>
            </a:r>
            <a:r>
              <a:rPr lang="en-US" sz="2400" dirty="0" smtClean="0"/>
              <a:t>to: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/>
              <a:t>“</a:t>
            </a:r>
            <a:r>
              <a:rPr lang="en-US" sz="2400" b="1" dirty="0"/>
              <a:t>W</a:t>
            </a:r>
            <a:r>
              <a:rPr lang="en-US" sz="2400" b="1" dirty="0" smtClean="0"/>
              <a:t>hy is learning math important</a:t>
            </a:r>
            <a:r>
              <a:rPr lang="en-US" sz="2400" dirty="0" smtClean="0"/>
              <a:t>?”</a:t>
            </a:r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 smtClean="0"/>
              <a:t>“</a:t>
            </a:r>
            <a:r>
              <a:rPr lang="en-US" sz="2400" b="1" dirty="0" smtClean="0"/>
              <a:t>How do we know that they are learning?”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8834"/>
            <a:ext cx="4065373" cy="10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41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William Blake (1757-1827)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67200" y="1981200"/>
            <a:ext cx="4187952" cy="3505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"To see a World in a Grain of Sand,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a Heaven in a Wild Flower,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Hold </a:t>
            </a:r>
            <a:r>
              <a:rPr lang="en-US" b="1" dirty="0"/>
              <a:t>Infinity in the palm of your hand,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Eternity in an hour."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1600200"/>
            <a:ext cx="3352800" cy="438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483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0" y="1981200"/>
            <a:ext cx="2792856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990600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“I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hear and I forget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.</a:t>
            </a:r>
          </a:p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 </a:t>
            </a:r>
          </a:p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I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see and I remember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.</a:t>
            </a:r>
          </a:p>
          <a:p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Freestyle Script" panose="030804020302050B0404" pitchFamily="66" charset="0"/>
            </a:endParaRPr>
          </a:p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I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do and I understand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.”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533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Confucius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67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skills of Mathematics: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Mathematics provide us with </a:t>
            </a:r>
            <a:r>
              <a:rPr lang="en-US" b="1" dirty="0" smtClean="0"/>
              <a:t>skills</a:t>
            </a:r>
            <a:r>
              <a:rPr lang="en-US" dirty="0" smtClean="0"/>
              <a:t> to solve problems:</a:t>
            </a:r>
          </a:p>
          <a:p>
            <a:pPr lvl="2">
              <a:buFont typeface="Wingdings" pitchFamily="2" charset="2"/>
              <a:buChar char="v"/>
            </a:pPr>
            <a:r>
              <a:rPr lang="en-US" b="1" dirty="0" smtClean="0"/>
              <a:t>Re-arrange (</a:t>
            </a:r>
            <a:r>
              <a:rPr lang="en-US" dirty="0" smtClean="0"/>
              <a:t>1+2+3+4+5+6+7+8+9</a:t>
            </a:r>
            <a:r>
              <a:rPr lang="en-US" b="1" dirty="0" smtClean="0"/>
              <a:t>)</a:t>
            </a:r>
            <a:endParaRPr lang="en-US" b="1" dirty="0" smtClean="0"/>
          </a:p>
          <a:p>
            <a:pPr lvl="2">
              <a:buFont typeface="Wingdings" pitchFamily="2" charset="2"/>
              <a:buChar char="v"/>
            </a:pPr>
            <a:r>
              <a:rPr lang="en-US" b="1" dirty="0" smtClean="0"/>
              <a:t>Ignore </a:t>
            </a:r>
            <a:r>
              <a:rPr lang="en-US" dirty="0" smtClean="0"/>
              <a:t>(trivial information)</a:t>
            </a:r>
            <a:endParaRPr lang="en-US" b="1" dirty="0" smtClean="0"/>
          </a:p>
          <a:p>
            <a:pPr lvl="2">
              <a:buFont typeface="Wingdings" pitchFamily="2" charset="2"/>
              <a:buChar char="v"/>
            </a:pPr>
            <a:r>
              <a:rPr lang="en-US" b="1" dirty="0" smtClean="0"/>
              <a:t>Add </a:t>
            </a:r>
            <a:r>
              <a:rPr lang="en-US" dirty="0" smtClean="0"/>
              <a:t>(assumptions and parameters)</a:t>
            </a:r>
            <a:endParaRPr lang="en-US" b="1" dirty="0" smtClean="0"/>
          </a:p>
          <a:p>
            <a:pPr lvl="2">
              <a:buFont typeface="Wingdings" pitchFamily="2" charset="2"/>
              <a:buChar char="v"/>
            </a:pPr>
            <a:r>
              <a:rPr lang="en-US" b="1" dirty="0" smtClean="0"/>
              <a:t>Change Perspective</a:t>
            </a:r>
          </a:p>
          <a:p>
            <a:pPr marL="91440" indent="0">
              <a:buNone/>
            </a:pPr>
            <a:endParaRPr lang="en-US" dirty="0"/>
          </a:p>
          <a:p>
            <a:pPr marL="434340" indent="-342900">
              <a:buFont typeface="Courier New" pitchFamily="49" charset="0"/>
              <a:buChar char="o"/>
            </a:pPr>
            <a:r>
              <a:rPr lang="en-US" dirty="0" smtClean="0"/>
              <a:t>Mathematics force us to develop </a:t>
            </a:r>
            <a:r>
              <a:rPr lang="en-US" b="1" dirty="0" smtClean="0"/>
              <a:t>essential habits</a:t>
            </a:r>
            <a:r>
              <a:rPr lang="en-US" dirty="0" smtClean="0"/>
              <a:t>:</a:t>
            </a:r>
          </a:p>
          <a:p>
            <a:pPr marL="1074420" lvl="2" indent="-342900">
              <a:buFont typeface="Wingdings" pitchFamily="2" charset="2"/>
              <a:buChar char="v"/>
            </a:pPr>
            <a:r>
              <a:rPr lang="en-US" dirty="0" smtClean="0"/>
              <a:t>Visualizer</a:t>
            </a:r>
          </a:p>
          <a:p>
            <a:pPr marL="1074420" lvl="2" indent="-342900">
              <a:buFont typeface="Wingdings" pitchFamily="2" charset="2"/>
              <a:buChar char="v"/>
            </a:pPr>
            <a:r>
              <a:rPr lang="en-US" dirty="0" smtClean="0"/>
              <a:t>Experimenter</a:t>
            </a:r>
          </a:p>
          <a:p>
            <a:pPr marL="1074420" lvl="2" indent="-342900">
              <a:buFont typeface="Wingdings" pitchFamily="2" charset="2"/>
              <a:buChar char="v"/>
            </a:pPr>
            <a:r>
              <a:rPr lang="en-US" dirty="0" smtClean="0"/>
              <a:t>Inventor</a:t>
            </a:r>
          </a:p>
          <a:p>
            <a:pPr marL="1074420" lvl="2" indent="-342900">
              <a:buFont typeface="Wingdings" pitchFamily="2" charset="2"/>
              <a:buChar char="v"/>
            </a:pPr>
            <a:r>
              <a:rPr lang="en-US" dirty="0" smtClean="0"/>
              <a:t>Describer</a:t>
            </a:r>
          </a:p>
          <a:p>
            <a:pPr marL="1074420" lvl="2" indent="-342900">
              <a:buFont typeface="Wingdings" pitchFamily="2" charset="2"/>
              <a:buChar char="v"/>
            </a:pPr>
            <a:r>
              <a:rPr lang="en-US" dirty="0" smtClean="0"/>
              <a:t>Investigator</a:t>
            </a:r>
          </a:p>
        </p:txBody>
      </p:sp>
    </p:spTree>
    <p:extLst>
      <p:ext uri="{BB962C8B-B14F-4D97-AF65-F5344CB8AC3E}">
        <p14:creationId xmlns:p14="http://schemas.microsoft.com/office/powerpoint/2010/main" val="3554582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314825" cy="600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330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can you do to help your student do well in the Common Core Math classroom?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877786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03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32300"/>
            <a:ext cx="8000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Intricacies of Numbers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390900" cy="241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87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219200"/>
            <a:ext cx="5323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Carnival Game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438400"/>
            <a:ext cx="3067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848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2132</TotalTime>
  <Words>555</Words>
  <Application>Microsoft Office PowerPoint</Application>
  <PresentationFormat>On-screen Show (4:3)</PresentationFormat>
  <Paragraphs>93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Change in Perspective in Mathematics Education</vt:lpstr>
      <vt:lpstr>PowerPoint Presentation</vt:lpstr>
      <vt:lpstr>William Blake (1757-1827)</vt:lpstr>
      <vt:lpstr>PowerPoint Presentation</vt:lpstr>
      <vt:lpstr>The skills of Mathematics: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Mathematics?</vt:lpstr>
      <vt:lpstr>Marching Ants</vt:lpstr>
      <vt:lpstr>Letter from a student</vt:lpstr>
      <vt:lpstr>Thank you for attending the workshop.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 NGUYEN</cp:lastModifiedBy>
  <cp:revision>39</cp:revision>
  <dcterms:created xsi:type="dcterms:W3CDTF">2014-10-17T00:14:33Z</dcterms:created>
  <dcterms:modified xsi:type="dcterms:W3CDTF">2016-01-22T00:30:28Z</dcterms:modified>
</cp:coreProperties>
</file>