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1" r:id="rId2"/>
    <p:sldId id="290" r:id="rId3"/>
    <p:sldId id="274" r:id="rId4"/>
    <p:sldId id="289" r:id="rId5"/>
    <p:sldId id="296" r:id="rId6"/>
    <p:sldId id="295" r:id="rId7"/>
    <p:sldId id="294" r:id="rId8"/>
    <p:sldId id="293" r:id="rId9"/>
    <p:sldId id="292" r:id="rId10"/>
    <p:sldId id="298" r:id="rId11"/>
    <p:sldId id="300" r:id="rId12"/>
    <p:sldId id="307" r:id="rId13"/>
    <p:sldId id="302" r:id="rId14"/>
    <p:sldId id="299" r:id="rId15"/>
    <p:sldId id="301" r:id="rId16"/>
    <p:sldId id="308" r:id="rId17"/>
    <p:sldId id="291" r:id="rId18"/>
    <p:sldId id="297" r:id="rId19"/>
    <p:sldId id="305" r:id="rId20"/>
    <p:sldId id="306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0635"/>
    <a:srgbClr val="04041E"/>
    <a:srgbClr val="0E0C55"/>
    <a:srgbClr val="141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4642-FDE7-1F4D-9483-763063D02299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C52C-3B31-594F-BE04-7CD7CECB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0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this displayed as people enter the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this displayed during dinner.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history and purpose begins with our relationship with CMC.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7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intended purpose as expressed in our Constitution.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8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 meetings that followed the network meetings. Typical attendance about 20-30 people.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3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Jenny did two sessions on progressions. Jenny is a “local leader.”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0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Variety of relevant topics. Local leaders and county office persons.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Definitely local leaders.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local leaders.</a:t>
            </a:r>
            <a:r>
              <a:rPr lang="en-US" baseline="0" dirty="0" smtClean="0"/>
              <a:t> Switched to Monday’s and earlier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C52C-3B31-594F-BE04-7CD7CECBDA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5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B462-937E-7743-97C2-EE59D9182E02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1D2DC-BDB7-1843-9F4D-EE62A9EE8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hyperlink" Target="http://www.gsdmc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dmc.org" TargetMode="External"/><Relationship Id="rId4" Type="http://schemas.openxmlformats.org/officeDocument/2006/relationships/hyperlink" Target="http://www.vcmc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hyperlink" Target="http://www.ocmathcouncil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athcouncil.com" TargetMode="External"/><Relationship Id="rId4" Type="http://schemas.openxmlformats.org/officeDocument/2006/relationships/hyperlink" Target="http://rsbcmta.weebly.com/mathink-2017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rsbcmta.weebly.com/membership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2573296"/>
            <a:ext cx="8659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smtClean="0">
                <a:solidFill>
                  <a:schemeClr val="bg1"/>
                </a:solidFill>
              </a:rPr>
              <a:t>Welcome!</a:t>
            </a:r>
            <a:r>
              <a:rPr lang="en-US" sz="6000" i="1" dirty="0" smtClean="0"/>
              <a:t>!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111958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451609"/>
            <a:ext cx="8659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California Mathematics Council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Affiliate Activities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Greater San Diego Mathematics Council (GSDMC)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u="sng" dirty="0">
                <a:solidFill>
                  <a:srgbClr val="FFFFFF"/>
                </a:solidFill>
                <a:hlinkClick r:id="rId3"/>
              </a:rPr>
              <a:t>www.gsdmc.org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Friday, January 20, 2017, 8:00 a.m. – 3:15 p.m. Cost: $75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Opening (</a:t>
            </a:r>
            <a:r>
              <a:rPr lang="en-US" sz="2400" dirty="0" err="1">
                <a:solidFill>
                  <a:srgbClr val="FFFFFF"/>
                </a:solidFill>
              </a:rPr>
              <a:t>Vaudrey</a:t>
            </a:r>
            <a:r>
              <a:rPr lang="en-US" sz="2400" dirty="0">
                <a:solidFill>
                  <a:srgbClr val="FFFFFF"/>
                </a:solidFill>
              </a:rPr>
              <a:t>/</a:t>
            </a:r>
            <a:r>
              <a:rPr lang="en-US" sz="2400" dirty="0" err="1">
                <a:solidFill>
                  <a:srgbClr val="FFFFFF"/>
                </a:solidFill>
              </a:rPr>
              <a:t>Kaplinsky</a:t>
            </a:r>
            <a:r>
              <a:rPr lang="en-US" sz="2400" dirty="0">
                <a:solidFill>
                  <a:srgbClr val="FFFFFF"/>
                </a:solidFill>
              </a:rPr>
              <a:t>/</a:t>
            </a:r>
            <a:r>
              <a:rPr lang="en-US" sz="2400" dirty="0" err="1">
                <a:solidFill>
                  <a:srgbClr val="FFFFFF"/>
                </a:solidFill>
              </a:rPr>
              <a:t>Hakansson</a:t>
            </a:r>
            <a:r>
              <a:rPr lang="en-US" sz="2400" dirty="0">
                <a:solidFill>
                  <a:srgbClr val="FFFFFF"/>
                </a:solidFill>
              </a:rPr>
              <a:t>/</a:t>
            </a:r>
            <a:r>
              <a:rPr lang="en-US" sz="2400" dirty="0" err="1">
                <a:solidFill>
                  <a:srgbClr val="FFFFFF"/>
                </a:solidFill>
              </a:rPr>
              <a:t>Stadel</a:t>
            </a:r>
            <a:r>
              <a:rPr lang="en-US" sz="2400" dirty="0">
                <a:solidFill>
                  <a:srgbClr val="FFFFFF"/>
                </a:solidFill>
              </a:rPr>
              <a:t> + Three Sessions + Boxed Lunch</a:t>
            </a: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639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05 at 12.5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1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451609"/>
            <a:ext cx="86594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California Mathematics Council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Affiliate Activities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Greater San Diego Mathematics Council (GSDMC)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u="sng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www.gsdmc.org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Friday, January 20, 2017, 8:00 a.m. – 3:15 p.m. Cost: $75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Opening 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Vaudrey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Kaplinsky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Hakansson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Stadel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+ Three Sessions + Boxed Lunch</a:t>
            </a: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Ventura County Mathematics Council (VCMC)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u="sng" dirty="0">
                <a:solidFill>
                  <a:srgbClr val="FFFFFF"/>
                </a:solidFill>
                <a:hlinkClick r:id="rId4"/>
              </a:rPr>
              <a:t>www.vcmc.org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Thursday, March 16, 2017, 4:00 – 6:30 p.m. Cost: $15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Overview + Grade Level Breakouts</a:t>
            </a:r>
          </a:p>
        </p:txBody>
      </p:sp>
    </p:spTree>
    <p:extLst>
      <p:ext uri="{BB962C8B-B14F-4D97-AF65-F5344CB8AC3E}">
        <p14:creationId xmlns:p14="http://schemas.microsoft.com/office/powerpoint/2010/main" val="91993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05 at 1.0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495300"/>
            <a:ext cx="7023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451609"/>
            <a:ext cx="8659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California Mathematics Council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Affiliate Activities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Orange County Mathematics Council (OCMC)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u="sng" dirty="0">
                <a:solidFill>
                  <a:srgbClr val="FFFFFF"/>
                </a:solidFill>
                <a:hlinkClick r:id="rId3"/>
              </a:rPr>
              <a:t>www.ocmathcouncil.com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Monday, October 17, 2016: 4:30 – 8:00 p.m. Cost: $20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Monday, February 27, 2017, 4:30 – 8:00 p.m. Cost: $20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Keynote (</a:t>
            </a:r>
            <a:r>
              <a:rPr lang="en-US" sz="2400" dirty="0" err="1">
                <a:solidFill>
                  <a:srgbClr val="FFFFFF"/>
                </a:solidFill>
              </a:rPr>
              <a:t>Vaudrey</a:t>
            </a:r>
            <a:r>
              <a:rPr lang="en-US" sz="2400" dirty="0">
                <a:solidFill>
                  <a:srgbClr val="FFFFFF"/>
                </a:solidFill>
              </a:rPr>
              <a:t>) + Boxed Dinner + Two Breakout Sessions + Raffle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75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05 at 12.5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02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451609"/>
            <a:ext cx="86594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California Mathematics Council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Affiliate Activities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7F7F7F"/>
                </a:solidFill>
              </a:rPr>
              <a:t>Orange County Mathematics Council (OCMC)</a:t>
            </a:r>
            <a:endParaRPr lang="en-US" sz="2400" dirty="0">
              <a:solidFill>
                <a:srgbClr val="7F7F7F"/>
              </a:solidFill>
            </a:endParaRPr>
          </a:p>
          <a:p>
            <a:r>
              <a:rPr lang="en-US" sz="2400" u="sng" dirty="0">
                <a:solidFill>
                  <a:srgbClr val="7F7F7F"/>
                </a:solidFill>
                <a:hlinkClick r:id="rId3"/>
              </a:rPr>
              <a:t>www.ocmathcouncil.com</a:t>
            </a:r>
            <a:endParaRPr lang="en-US" sz="2400" dirty="0">
              <a:solidFill>
                <a:srgbClr val="7F7F7F"/>
              </a:solidFill>
            </a:endParaRPr>
          </a:p>
          <a:p>
            <a:r>
              <a:rPr lang="en-US" sz="2400" dirty="0">
                <a:solidFill>
                  <a:srgbClr val="7F7F7F"/>
                </a:solidFill>
              </a:rPr>
              <a:t>Monday, October 17, 2016: 4:30 – 8:00 p.m. Cost: $20</a:t>
            </a:r>
          </a:p>
          <a:p>
            <a:r>
              <a:rPr lang="en-US" sz="2400" dirty="0">
                <a:solidFill>
                  <a:srgbClr val="7F7F7F"/>
                </a:solidFill>
              </a:rPr>
              <a:t>Monday, February 27, 2017, 4:30 – 8:00 p.m. Cost: $20</a:t>
            </a:r>
          </a:p>
          <a:p>
            <a:r>
              <a:rPr lang="en-US" sz="2400" dirty="0">
                <a:solidFill>
                  <a:srgbClr val="7F7F7F"/>
                </a:solidFill>
              </a:rPr>
              <a:t>Keynote (</a:t>
            </a:r>
            <a:r>
              <a:rPr lang="en-US" sz="2400" dirty="0" err="1">
                <a:solidFill>
                  <a:srgbClr val="7F7F7F"/>
                </a:solidFill>
              </a:rPr>
              <a:t>Vaudrey</a:t>
            </a:r>
            <a:r>
              <a:rPr lang="en-US" sz="2400" dirty="0">
                <a:solidFill>
                  <a:srgbClr val="7F7F7F"/>
                </a:solidFill>
              </a:rPr>
              <a:t>) + Boxed Dinner + Two Breakout Sessions + Raffle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Region X </a:t>
            </a:r>
            <a:r>
              <a:rPr lang="en-US" sz="2400" b="1" dirty="0" err="1">
                <a:solidFill>
                  <a:srgbClr val="FFFFFF"/>
                </a:solidFill>
              </a:rPr>
              <a:t>MaTHink</a:t>
            </a:r>
            <a:r>
              <a:rPr lang="en-US" sz="2400" b="1" dirty="0">
                <a:solidFill>
                  <a:srgbClr val="FFFFFF"/>
                </a:solidFill>
              </a:rPr>
              <a:t> 2017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u="sng" dirty="0">
                <a:solidFill>
                  <a:srgbClr val="FFFFFF"/>
                </a:solidFill>
                <a:hlinkClick r:id="rId4"/>
              </a:rPr>
              <a:t>http://rsbcmta.weebly.com/mathink-2017.html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Saturday, February 25, 2017, 8:30 a.m. – 2:15 p.m. Cost: $30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Three Sessions + Boxed Lunch + Raffle</a:t>
            </a:r>
          </a:p>
        </p:txBody>
      </p:sp>
    </p:spTree>
    <p:extLst>
      <p:ext uri="{BB962C8B-B14F-4D97-AF65-F5344CB8AC3E}">
        <p14:creationId xmlns:p14="http://schemas.microsoft.com/office/powerpoint/2010/main" val="194782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649549"/>
            <a:ext cx="8659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We are looking for your input and ideas on (from invitation):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 What timeframe for meetings works best for educators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 What type of meeting is best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 Topics of interest or need in your area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    The best ways to communicate these opportunities to educators  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 </a:t>
            </a:r>
            <a:r>
              <a:rPr lang="en-US" sz="2400" dirty="0" smtClean="0">
                <a:solidFill>
                  <a:srgbClr val="FFFFFF"/>
                </a:solidFill>
              </a:rPr>
              <a:t>in your area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451609"/>
            <a:ext cx="865948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should we do? Not do? (compete, duplicate)</a:t>
            </a:r>
          </a:p>
          <a:p>
            <a:r>
              <a:rPr lang="en-US" dirty="0">
                <a:solidFill>
                  <a:srgbClr val="FFFFFF"/>
                </a:solidFill>
              </a:rPr>
              <a:t>- Advantage of non-profit and CMC Affiliate relationship</a:t>
            </a:r>
          </a:p>
          <a:p>
            <a:r>
              <a:rPr lang="en-US" dirty="0">
                <a:solidFill>
                  <a:srgbClr val="FFFFFF"/>
                </a:solidFill>
              </a:rPr>
              <a:t>- Dinner Meetings</a:t>
            </a:r>
          </a:p>
          <a:p>
            <a:r>
              <a:rPr lang="en-US" dirty="0">
                <a:solidFill>
                  <a:srgbClr val="FFFFFF"/>
                </a:solidFill>
              </a:rPr>
              <a:t>	• Continue or not?</a:t>
            </a:r>
          </a:p>
          <a:p>
            <a:r>
              <a:rPr lang="en-US" dirty="0">
                <a:solidFill>
                  <a:srgbClr val="FFFFFF"/>
                </a:solidFill>
              </a:rPr>
              <a:t>	• Day of the week</a:t>
            </a:r>
          </a:p>
          <a:p>
            <a:r>
              <a:rPr lang="en-US" dirty="0">
                <a:solidFill>
                  <a:srgbClr val="FFFFFF"/>
                </a:solidFill>
              </a:rPr>
              <a:t>	• Time</a:t>
            </a:r>
          </a:p>
          <a:p>
            <a:r>
              <a:rPr lang="en-US" dirty="0">
                <a:solidFill>
                  <a:srgbClr val="FFFFFF"/>
                </a:solidFill>
              </a:rPr>
              <a:t>	• Grade levels (alternate/concurrent/general audience)</a:t>
            </a:r>
          </a:p>
          <a:p>
            <a:r>
              <a:rPr lang="en-US" dirty="0">
                <a:solidFill>
                  <a:srgbClr val="FFFFFF"/>
                </a:solidFill>
              </a:rPr>
              <a:t>	• Topics</a:t>
            </a:r>
          </a:p>
          <a:p>
            <a:r>
              <a:rPr lang="en-US" dirty="0">
                <a:solidFill>
                  <a:srgbClr val="FFFFFF"/>
                </a:solidFill>
              </a:rPr>
              <a:t>	• Location(s)</a:t>
            </a:r>
          </a:p>
          <a:p>
            <a:r>
              <a:rPr lang="en-US" dirty="0">
                <a:solidFill>
                  <a:srgbClr val="FFFFFF"/>
                </a:solidFill>
              </a:rPr>
              <a:t>	• Networking/Presentation/Sharing/Blend</a:t>
            </a:r>
          </a:p>
          <a:p>
            <a:r>
              <a:rPr lang="en-US" dirty="0">
                <a:solidFill>
                  <a:srgbClr val="FFFFFF"/>
                </a:solidFill>
              </a:rPr>
              <a:t>- Saturday Events</a:t>
            </a:r>
          </a:p>
          <a:p>
            <a:r>
              <a:rPr lang="en-US" dirty="0">
                <a:solidFill>
                  <a:srgbClr val="FFFFFF"/>
                </a:solidFill>
              </a:rPr>
              <a:t>	• February </a:t>
            </a:r>
            <a:r>
              <a:rPr lang="en-US" dirty="0" err="1">
                <a:solidFill>
                  <a:srgbClr val="FFFFFF"/>
                </a:solidFill>
              </a:rPr>
              <a:t>MaTHink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• September</a:t>
            </a:r>
          </a:p>
          <a:p>
            <a:r>
              <a:rPr lang="en-US" dirty="0">
                <a:solidFill>
                  <a:srgbClr val="FFFFFF"/>
                </a:solidFill>
              </a:rPr>
              <a:t>- Partnerships</a:t>
            </a:r>
          </a:p>
          <a:p>
            <a:r>
              <a:rPr lang="en-US" dirty="0">
                <a:solidFill>
                  <a:srgbClr val="FFFFFF"/>
                </a:solidFill>
              </a:rPr>
              <a:t>	• CSUSB</a:t>
            </a:r>
          </a:p>
          <a:p>
            <a:r>
              <a:rPr lang="en-US" dirty="0">
                <a:solidFill>
                  <a:srgbClr val="FFFFFF"/>
                </a:solidFill>
              </a:rPr>
              <a:t>	• UCR</a:t>
            </a:r>
          </a:p>
          <a:p>
            <a:r>
              <a:rPr lang="en-US" dirty="0">
                <a:solidFill>
                  <a:srgbClr val="FFFFFF"/>
                </a:solidFill>
              </a:rPr>
              <a:t>	• University of Redlands</a:t>
            </a:r>
          </a:p>
          <a:p>
            <a:r>
              <a:rPr lang="en-US" dirty="0">
                <a:solidFill>
                  <a:srgbClr val="FFFFFF"/>
                </a:solidFill>
              </a:rPr>
              <a:t>- What are we missing that we could be doing?</a:t>
            </a:r>
          </a:p>
          <a:p>
            <a:r>
              <a:rPr lang="en-US" dirty="0">
                <a:solidFill>
                  <a:srgbClr val="FFFFFF"/>
                </a:solidFill>
              </a:rPr>
              <a:t>	• “I wish someone would….</a:t>
            </a:r>
          </a:p>
        </p:txBody>
      </p:sp>
    </p:spTree>
    <p:extLst>
      <p:ext uri="{BB962C8B-B14F-4D97-AF65-F5344CB8AC3E}">
        <p14:creationId xmlns:p14="http://schemas.microsoft.com/office/powerpoint/2010/main" val="8737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451609"/>
            <a:ext cx="86594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Possible Involvement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r>
              <a:rPr lang="en-US" sz="2400" dirty="0">
                <a:solidFill>
                  <a:srgbClr val="FFFFFF"/>
                </a:solidFill>
              </a:rPr>
              <a:t>- At-large Board member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• </a:t>
            </a:r>
            <a:r>
              <a:rPr lang="en-US" sz="2400" dirty="0" smtClean="0">
                <a:solidFill>
                  <a:srgbClr val="FFFFFF"/>
                </a:solidFill>
              </a:rPr>
              <a:t>5 Board Meetings • Four Dinner Meetings • </a:t>
            </a:r>
            <a:r>
              <a:rPr lang="en-US" sz="2400" dirty="0" err="1" smtClean="0">
                <a:solidFill>
                  <a:srgbClr val="FFFFFF"/>
                </a:solidFill>
              </a:rPr>
              <a:t>MaTHink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	 </a:t>
            </a:r>
          </a:p>
          <a:p>
            <a:r>
              <a:rPr lang="en-US" sz="2400" dirty="0">
                <a:solidFill>
                  <a:srgbClr val="FFFFFF"/>
                </a:solidFill>
              </a:rPr>
              <a:t>- Committee chair or committee member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• </a:t>
            </a:r>
            <a:r>
              <a:rPr lang="en-US" sz="2400" dirty="0" smtClean="0">
                <a:solidFill>
                  <a:srgbClr val="FFFFFF"/>
                </a:solidFill>
              </a:rPr>
              <a:t>Membership (Karen)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• Communication • Newsletter • </a:t>
            </a:r>
            <a:r>
              <a:rPr lang="en-US" sz="2400" dirty="0" smtClean="0">
                <a:solidFill>
                  <a:srgbClr val="FFFFFF"/>
                </a:solidFill>
              </a:rPr>
              <a:t>Website (Bruce)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• Student Activities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• </a:t>
            </a:r>
            <a:r>
              <a:rPr lang="en-US" sz="2400" dirty="0" smtClean="0">
                <a:solidFill>
                  <a:srgbClr val="FFFFFF"/>
                </a:solidFill>
              </a:rPr>
              <a:t>Awards (Kelli)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• Constitution and Bylaws and Affiliation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739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880486"/>
            <a:ext cx="86594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Welcome!</a:t>
            </a:r>
            <a:r>
              <a:rPr lang="en-US" sz="4400" i="1" dirty="0" smtClean="0"/>
              <a:t>!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The purpose for this dinner is to find the best ways for RSBCMTA to serve our community of mathematics educators.  We value the insights of you, our friends.</a:t>
            </a:r>
          </a:p>
          <a:p>
            <a:endParaRPr lang="en-US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3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451609"/>
            <a:ext cx="86594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400" dirty="0" smtClean="0">
                <a:solidFill>
                  <a:srgbClr val="FFFFFF"/>
                </a:solidFill>
              </a:rPr>
              <a:t>- </a:t>
            </a:r>
            <a:r>
              <a:rPr lang="en-US" sz="2400" dirty="0">
                <a:solidFill>
                  <a:srgbClr val="FFFFFF"/>
                </a:solidFill>
              </a:rPr>
              <a:t>Event Planner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• Dinner Meeting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	- Network </a:t>
            </a:r>
            <a:r>
              <a:rPr lang="en-US" sz="2400" dirty="0" smtClean="0">
                <a:solidFill>
                  <a:srgbClr val="FFFFFF"/>
                </a:solidFill>
              </a:rPr>
              <a:t>activity (opener)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	- Food and drink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	- Registration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	- </a:t>
            </a:r>
            <a:r>
              <a:rPr lang="en-US" sz="2400" dirty="0" smtClean="0">
                <a:solidFill>
                  <a:srgbClr val="FFFFFF"/>
                </a:solidFill>
              </a:rPr>
              <a:t>Presenter (Featuring Local)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• Conference </a:t>
            </a:r>
            <a:r>
              <a:rPr lang="en-US" sz="2400" dirty="0" smtClean="0">
                <a:solidFill>
                  <a:srgbClr val="FFFFFF"/>
                </a:solidFill>
              </a:rPr>
              <a:t>Committee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	- </a:t>
            </a:r>
            <a:r>
              <a:rPr lang="en-US" sz="2400" dirty="0" err="1" smtClean="0">
                <a:solidFill>
                  <a:srgbClr val="FFFFFF"/>
                </a:solidFill>
              </a:rPr>
              <a:t>MaTHink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	- September?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 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Communication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•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Twitter/Facebook</a:t>
            </a:r>
          </a:p>
        </p:txBody>
      </p:sp>
    </p:spTree>
    <p:extLst>
      <p:ext uri="{BB962C8B-B14F-4D97-AF65-F5344CB8AC3E}">
        <p14:creationId xmlns:p14="http://schemas.microsoft.com/office/powerpoint/2010/main" val="106213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517589"/>
            <a:ext cx="8659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Be </a:t>
            </a:r>
            <a:r>
              <a:rPr lang="en-US" sz="2000" dirty="0">
                <a:solidFill>
                  <a:schemeClr val="bg1"/>
                </a:solidFill>
              </a:rPr>
              <a:t>part of the planning committee for one meeting during the year</a:t>
            </a: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Be </a:t>
            </a:r>
            <a:r>
              <a:rPr lang="en-US" sz="2000" dirty="0">
                <a:solidFill>
                  <a:schemeClr val="bg1"/>
                </a:solidFill>
              </a:rPr>
              <a:t>part of a distribution system that gets the message out to as many people as </a:t>
            </a:r>
            <a:endParaRPr lang="en-US" sz="2000" dirty="0" smtClean="0">
              <a:solidFill>
                <a:schemeClr val="bg1"/>
              </a:solidFill>
            </a:endParaRP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possible </a:t>
            </a:r>
            <a:endParaRPr lang="en-US" sz="2000" dirty="0">
              <a:solidFill>
                <a:schemeClr val="bg1"/>
              </a:solidFill>
            </a:endParaRP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Advertise </a:t>
            </a:r>
            <a:r>
              <a:rPr lang="en-US" sz="2000" dirty="0">
                <a:solidFill>
                  <a:schemeClr val="bg1"/>
                </a:solidFill>
              </a:rPr>
              <a:t>our meetings on their blogs, websites, Twitter, Facebook, school or </a:t>
            </a:r>
            <a:endParaRPr lang="en-US" sz="2000" dirty="0" smtClean="0">
              <a:solidFill>
                <a:schemeClr val="bg1"/>
              </a:solidFill>
            </a:endParaRP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district </a:t>
            </a:r>
            <a:r>
              <a:rPr lang="en-US" sz="2000" dirty="0">
                <a:solidFill>
                  <a:schemeClr val="bg1"/>
                </a:solidFill>
              </a:rPr>
              <a:t>calendar</a:t>
            </a: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Be </a:t>
            </a:r>
            <a:r>
              <a:rPr lang="en-US" sz="2000" dirty="0">
                <a:solidFill>
                  <a:schemeClr val="bg1"/>
                </a:solidFill>
              </a:rPr>
              <a:t>a member of a committee (Outstanding Teacher Award, Student Activities)</a:t>
            </a: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Take </a:t>
            </a:r>
            <a:r>
              <a:rPr lang="en-US" sz="2000" dirty="0">
                <a:solidFill>
                  <a:schemeClr val="bg1"/>
                </a:solidFill>
              </a:rPr>
              <a:t>on a specific support role: Membership, Calendar</a:t>
            </a: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Serve </a:t>
            </a:r>
            <a:r>
              <a:rPr lang="en-US" sz="2000" dirty="0">
                <a:solidFill>
                  <a:schemeClr val="bg1"/>
                </a:solidFill>
              </a:rPr>
              <a:t>as an at-large Board member (5 Board Meetings per </a:t>
            </a:r>
            <a:r>
              <a:rPr lang="en-US" sz="2000" dirty="0" smtClean="0">
                <a:solidFill>
                  <a:schemeClr val="bg1"/>
                </a:solidFill>
              </a:rPr>
              <a:t>year)</a:t>
            </a:r>
            <a:endParaRPr lang="en-US" sz="2000" dirty="0">
              <a:solidFill>
                <a:schemeClr val="bg1"/>
              </a:solidFill>
            </a:endParaRP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Provide </a:t>
            </a:r>
            <a:r>
              <a:rPr lang="en-US" sz="2000" dirty="0">
                <a:solidFill>
                  <a:schemeClr val="bg1"/>
                </a:solidFill>
              </a:rPr>
              <a:t>the drinks for the meetings</a:t>
            </a: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Arrange </a:t>
            </a:r>
            <a:r>
              <a:rPr lang="en-US" sz="2000" dirty="0">
                <a:solidFill>
                  <a:schemeClr val="bg1"/>
                </a:solidFill>
              </a:rPr>
              <a:t>for the food for the meetings</a:t>
            </a:r>
          </a:p>
          <a:p>
            <a:pPr fontAlgn="base"/>
            <a:r>
              <a:rPr lang="en-US" sz="2000" dirty="0" smtClean="0">
                <a:solidFill>
                  <a:schemeClr val="bg1"/>
                </a:solidFill>
              </a:rPr>
              <a:t>• Do </a:t>
            </a:r>
            <a:r>
              <a:rPr lang="en-US" sz="2000" dirty="0">
                <a:solidFill>
                  <a:schemeClr val="bg1"/>
                </a:solidFill>
              </a:rPr>
              <a:t>a presentation at one of the meetings or co-</a:t>
            </a:r>
            <a:r>
              <a:rPr lang="en-US" sz="2000" dirty="0" smtClean="0">
                <a:solidFill>
                  <a:schemeClr val="bg1"/>
                </a:solidFill>
              </a:rPr>
              <a:t>present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i="1" dirty="0" smtClean="0">
                <a:solidFill>
                  <a:schemeClr val="bg1"/>
                </a:solidFill>
              </a:rPr>
              <a:t>Learning From Local Leaders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649549"/>
            <a:ext cx="865948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CMC Mission </a:t>
            </a:r>
            <a:r>
              <a:rPr lang="en-US" sz="2800" dirty="0" smtClean="0">
                <a:solidFill>
                  <a:srgbClr val="FFFFFF"/>
                </a:solidFill>
              </a:rPr>
              <a:t>Statement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i="1" dirty="0">
                <a:solidFill>
                  <a:srgbClr val="FFFFFF"/>
                </a:solidFill>
              </a:rPr>
              <a:t>The </a:t>
            </a:r>
            <a:r>
              <a:rPr lang="en-US" sz="2800" b="1" i="1" dirty="0">
                <a:solidFill>
                  <a:srgbClr val="FFFFFF"/>
                </a:solidFill>
              </a:rPr>
              <a:t>California Mathematics Council</a:t>
            </a:r>
            <a:r>
              <a:rPr lang="en-US" sz="2800" i="1" dirty="0">
                <a:solidFill>
                  <a:srgbClr val="FFFFFF"/>
                </a:solidFill>
              </a:rPr>
              <a:t> (CMC) believes that all students have the capacity to become mathematically competent and confident when provided a rigorous and challenging mathematical program supported by high expectations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7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Swirls2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1" b="37009"/>
          <a:stretch/>
        </p:blipFill>
        <p:spPr>
          <a:xfrm>
            <a:off x="0" y="0"/>
            <a:ext cx="9144000" cy="141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414" y="1649549"/>
            <a:ext cx="8659481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RSBCMTA Purpose</a:t>
            </a:r>
          </a:p>
          <a:p>
            <a:r>
              <a:rPr lang="en-US" u="sng" dirty="0">
                <a:solidFill>
                  <a:srgbClr val="FFFFFF"/>
                </a:solidFill>
                <a:hlinkClick r:id="rId4"/>
              </a:rPr>
              <a:t>http://rsbcmta.weebly.com/membership.html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Constitution Section 3</a:t>
            </a:r>
          </a:p>
          <a:p>
            <a:r>
              <a:rPr lang="en-US" dirty="0">
                <a:solidFill>
                  <a:srgbClr val="FFFFFF"/>
                </a:solidFill>
              </a:rPr>
              <a:t>The purpose of the organization shall be:</a:t>
            </a:r>
          </a:p>
          <a:p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)   To </a:t>
            </a:r>
            <a:r>
              <a:rPr lang="en-US" dirty="0">
                <a:solidFill>
                  <a:srgbClr val="FFFFFF"/>
                </a:solidFill>
              </a:rPr>
              <a:t>promote effective teaching of mathematics at all levels</a:t>
            </a:r>
          </a:p>
          <a:p>
            <a:r>
              <a:rPr lang="en-US" dirty="0">
                <a:solidFill>
                  <a:srgbClr val="FFFFFF"/>
                </a:solidFill>
              </a:rPr>
              <a:t>b) </a:t>
            </a:r>
            <a:r>
              <a:rPr lang="en-US" dirty="0" smtClean="0">
                <a:solidFill>
                  <a:srgbClr val="FFFFFF"/>
                </a:solidFill>
              </a:rPr>
              <a:t>  To </a:t>
            </a:r>
            <a:r>
              <a:rPr lang="en-US" dirty="0">
                <a:solidFill>
                  <a:srgbClr val="FFFFFF"/>
                </a:solidFill>
              </a:rPr>
              <a:t>promote productive disposition toward mathematics by all</a:t>
            </a:r>
          </a:p>
          <a:p>
            <a:r>
              <a:rPr lang="en-US" dirty="0">
                <a:solidFill>
                  <a:srgbClr val="FFFFFF"/>
                </a:solidFill>
              </a:rPr>
              <a:t>c) </a:t>
            </a:r>
            <a:r>
              <a:rPr lang="en-US" dirty="0" smtClean="0">
                <a:solidFill>
                  <a:srgbClr val="FFFFFF"/>
                </a:solidFill>
              </a:rPr>
              <a:t>  To </a:t>
            </a:r>
            <a:r>
              <a:rPr lang="en-US" dirty="0">
                <a:solidFill>
                  <a:srgbClr val="FFFFFF"/>
                </a:solidFill>
              </a:rPr>
              <a:t>inform members of programs and resources available</a:t>
            </a:r>
          </a:p>
          <a:p>
            <a:pPr marL="342900" indent="-342900">
              <a:buAutoNum type="alphaLcParenR" startAt="4"/>
            </a:pP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FFFF"/>
                </a:solidFill>
              </a:rPr>
              <a:t>build community and create networking opportunities for teachers of mathematics  </a:t>
            </a:r>
            <a:r>
              <a:rPr lang="en-US" dirty="0" smtClean="0">
                <a:solidFill>
                  <a:srgbClr val="FFFFFF"/>
                </a:solidFill>
              </a:rPr>
              <a:t> In the </a:t>
            </a:r>
            <a:r>
              <a:rPr lang="en-US" dirty="0">
                <a:solidFill>
                  <a:srgbClr val="FFFFFF"/>
                </a:solidFill>
              </a:rPr>
              <a:t>region</a:t>
            </a:r>
          </a:p>
          <a:p>
            <a:r>
              <a:rPr lang="en-US" dirty="0">
                <a:solidFill>
                  <a:srgbClr val="FFFFFF"/>
                </a:solidFill>
              </a:rPr>
              <a:t>e</a:t>
            </a:r>
            <a:r>
              <a:rPr lang="en-US" dirty="0" smtClean="0">
                <a:solidFill>
                  <a:srgbClr val="FFFFFF"/>
                </a:solidFill>
              </a:rPr>
              <a:t>)   To </a:t>
            </a:r>
            <a:r>
              <a:rPr lang="en-US" dirty="0">
                <a:solidFill>
                  <a:srgbClr val="FFFFFF"/>
                </a:solidFill>
              </a:rPr>
              <a:t>facilitate discussion and exchange of research, information and ideas.</a:t>
            </a:r>
          </a:p>
          <a:p>
            <a:r>
              <a:rPr lang="en-US" dirty="0">
                <a:solidFill>
                  <a:srgbClr val="FFFFFF"/>
                </a:solidFill>
              </a:rPr>
              <a:t>f) </a:t>
            </a:r>
            <a:r>
              <a:rPr lang="en-US" dirty="0" smtClean="0">
                <a:solidFill>
                  <a:srgbClr val="FFFFFF"/>
                </a:solidFill>
              </a:rPr>
              <a:t>   To </a:t>
            </a:r>
            <a:r>
              <a:rPr lang="en-US" dirty="0">
                <a:solidFill>
                  <a:srgbClr val="FFFFFF"/>
                </a:solidFill>
              </a:rPr>
              <a:t>support communication between mathematics teachers, administrators and the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public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g) </a:t>
            </a:r>
            <a:r>
              <a:rPr lang="en-US" dirty="0" smtClean="0">
                <a:solidFill>
                  <a:srgbClr val="FFFFFF"/>
                </a:solidFill>
              </a:rPr>
              <a:t>  To </a:t>
            </a:r>
            <a:r>
              <a:rPr lang="en-US" dirty="0">
                <a:solidFill>
                  <a:srgbClr val="FFFFFF"/>
                </a:solidFill>
              </a:rPr>
              <a:t>cooperate with various national, state, and local organizations who share our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common </a:t>
            </a:r>
            <a:r>
              <a:rPr lang="en-US" dirty="0">
                <a:solidFill>
                  <a:srgbClr val="FFFFFF"/>
                </a:solidFill>
              </a:rPr>
              <a:t>goals</a:t>
            </a:r>
          </a:p>
          <a:p>
            <a:r>
              <a:rPr lang="en-US" dirty="0">
                <a:solidFill>
                  <a:srgbClr val="FFFFFF"/>
                </a:solidFill>
              </a:rPr>
              <a:t>h) </a:t>
            </a:r>
            <a:r>
              <a:rPr lang="en-US" dirty="0" smtClean="0">
                <a:solidFill>
                  <a:srgbClr val="FFFFFF"/>
                </a:solidFill>
              </a:rPr>
              <a:t>  To </a:t>
            </a:r>
            <a:r>
              <a:rPr lang="en-US" dirty="0">
                <a:solidFill>
                  <a:srgbClr val="FFFFFF"/>
                </a:solidFill>
              </a:rPr>
              <a:t>recognize excellence in the teaching of mathematics</a:t>
            </a:r>
          </a:p>
          <a:p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)  </a:t>
            </a:r>
            <a:r>
              <a:rPr lang="en-US" dirty="0" smtClean="0">
                <a:solidFill>
                  <a:srgbClr val="FFFFFF"/>
                </a:solidFill>
              </a:rPr>
              <a:t>  To </a:t>
            </a:r>
            <a:r>
              <a:rPr lang="en-US" dirty="0">
                <a:solidFill>
                  <a:srgbClr val="FFFFFF"/>
                </a:solidFill>
              </a:rPr>
              <a:t>promote the philosophy of the California Mathematics Council</a:t>
            </a:r>
          </a:p>
        </p:txBody>
      </p:sp>
    </p:spTree>
    <p:extLst>
      <p:ext uri="{BB962C8B-B14F-4D97-AF65-F5344CB8AC3E}">
        <p14:creationId xmlns:p14="http://schemas.microsoft.com/office/powerpoint/2010/main" val="45392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14" y="280464"/>
            <a:ext cx="8659481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2012 – 2013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May 7, 2013, 4:00 – 7:30 p.m., SBCSS Brier Building</a:t>
            </a:r>
          </a:p>
          <a:p>
            <a:r>
              <a:rPr lang="en-US" i="1" dirty="0">
                <a:solidFill>
                  <a:srgbClr val="FFFFFF"/>
                </a:solidFill>
              </a:rPr>
              <a:t>Input on Draft Framework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Various Facilitators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March 12, 2013, 5:30 – 7:30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MDTP for CAHSEE Preparatory Diagnostic and Related Common Core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Dr. John </a:t>
            </a:r>
            <a:r>
              <a:rPr lang="en-US" dirty="0" err="1">
                <a:solidFill>
                  <a:srgbClr val="FFFFFF"/>
                </a:solidFill>
              </a:rPr>
              <a:t>Sarli</a:t>
            </a:r>
            <a:r>
              <a:rPr lang="en-US" dirty="0">
                <a:solidFill>
                  <a:srgbClr val="FFFFFF"/>
                </a:solidFill>
              </a:rPr>
              <a:t>, CSUSB Site Director for MDTP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January 22, 2013, 5:30 – 7:30 p.m., Chavez/Huerta Center for Education, Rialto USD</a:t>
            </a:r>
          </a:p>
          <a:p>
            <a:r>
              <a:rPr lang="en-US" i="1" dirty="0">
                <a:solidFill>
                  <a:srgbClr val="FFFFFF"/>
                </a:solidFill>
              </a:rPr>
              <a:t>Elementary and Secondary Tasks to Support the CCSS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Dr. Melanie Maxwell, Riverside USD, and Bruce Grip, Chaffey, Joint Union HSD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October 22, 2012, 5:30 – 7:30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Transitioning to the Common Core State Standards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Kevin </a:t>
            </a:r>
            <a:r>
              <a:rPr lang="en-US" dirty="0" err="1">
                <a:solidFill>
                  <a:srgbClr val="FFFFFF"/>
                </a:solidFill>
              </a:rPr>
              <a:t>Phillippi</a:t>
            </a:r>
            <a:r>
              <a:rPr lang="en-US" dirty="0">
                <a:solidFill>
                  <a:srgbClr val="FFFFFF"/>
                </a:solidFill>
              </a:rPr>
              <a:t> and Christa Wallis, San Bernardino City Schools</a:t>
            </a:r>
          </a:p>
        </p:txBody>
      </p:sp>
    </p:spTree>
    <p:extLst>
      <p:ext uri="{BB962C8B-B14F-4D97-AF65-F5344CB8AC3E}">
        <p14:creationId xmlns:p14="http://schemas.microsoft.com/office/powerpoint/2010/main" val="32843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14" y="280464"/>
            <a:ext cx="8659481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2013 – 2014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May 13, 2014, 5:30 – 7:30 p.m., Citrus Valley HS</a:t>
            </a:r>
          </a:p>
          <a:p>
            <a:r>
              <a:rPr lang="en-US" i="1" dirty="0">
                <a:solidFill>
                  <a:srgbClr val="FFFFFF"/>
                </a:solidFill>
              </a:rPr>
              <a:t>The Best Websites for Math Teachers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Mary </a:t>
            </a:r>
            <a:r>
              <a:rPr lang="en-US" dirty="0" err="1">
                <a:solidFill>
                  <a:srgbClr val="FFFFFF"/>
                </a:solidFill>
              </a:rPr>
              <a:t>Vongsavanh</a:t>
            </a:r>
            <a:r>
              <a:rPr lang="en-US" dirty="0">
                <a:solidFill>
                  <a:srgbClr val="FFFFFF"/>
                </a:solidFill>
              </a:rPr>
              <a:t>, Murrieta Valley USD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March 18, 2014, 5:30 – 7:30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Using Transformations to Understand the Common Core Transformation Geometry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Jennifer </a:t>
            </a:r>
            <a:r>
              <a:rPr lang="en-US" dirty="0" err="1">
                <a:solidFill>
                  <a:srgbClr val="FFFFFF"/>
                </a:solidFill>
              </a:rPr>
              <a:t>Hagman</a:t>
            </a:r>
            <a:r>
              <a:rPr lang="en-US" dirty="0">
                <a:solidFill>
                  <a:srgbClr val="FFFFFF"/>
                </a:solidFill>
              </a:rPr>
              <a:t>, Independent Consultant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January 28, 2014, 5:30 – 7:30 p.m., Chavez/Huerta Center for Education, Rialto USD</a:t>
            </a:r>
          </a:p>
          <a:p>
            <a:r>
              <a:rPr lang="en-US" i="1" dirty="0">
                <a:solidFill>
                  <a:srgbClr val="FFFFFF"/>
                </a:solidFill>
              </a:rPr>
              <a:t>Understanding the CCSS Using the Framework as a Resource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Dr. Ed </a:t>
            </a:r>
            <a:r>
              <a:rPr lang="en-US" dirty="0" err="1">
                <a:solidFill>
                  <a:srgbClr val="FFFFFF"/>
                </a:solidFill>
              </a:rPr>
              <a:t>d’Souza</a:t>
            </a:r>
            <a:r>
              <a:rPr lang="en-US" dirty="0">
                <a:solidFill>
                  <a:srgbClr val="FFFFFF"/>
                </a:solidFill>
              </a:rPr>
              <a:t>, Senior Director, Rialto USD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October 23, 2013, 5:30 – 7:30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Using Progressions to Understand the Common Core Fraction Standards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Jennifer </a:t>
            </a:r>
            <a:r>
              <a:rPr lang="en-US" dirty="0" err="1">
                <a:solidFill>
                  <a:srgbClr val="FFFFFF"/>
                </a:solidFill>
              </a:rPr>
              <a:t>Hagman</a:t>
            </a:r>
            <a:r>
              <a:rPr lang="en-US" dirty="0">
                <a:solidFill>
                  <a:srgbClr val="FFFFFF"/>
                </a:solidFill>
              </a:rPr>
              <a:t>, Independent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44428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14" y="280464"/>
            <a:ext cx="8659481" cy="612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2014 – 2015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May 19, 2015, 5:30 – 7:30 p.m., RCOE Indio</a:t>
            </a:r>
          </a:p>
          <a:p>
            <a:r>
              <a:rPr lang="en-US" i="1" dirty="0">
                <a:solidFill>
                  <a:srgbClr val="FFFFFF"/>
                </a:solidFill>
              </a:rPr>
              <a:t>Exploring the California Digital Library Resources (Repeat of March 17)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Annette Kitagawa, RCOE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May 12, 2015, 5:30 – 7:30 p.m., SBCSS San Bernardino </a:t>
            </a:r>
            <a:r>
              <a:rPr lang="en-US" b="1" dirty="0">
                <a:solidFill>
                  <a:srgbClr val="FFFFFF"/>
                </a:solidFill>
              </a:rPr>
              <a:t>NO SHOWS/CANCELED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i="1" dirty="0">
                <a:solidFill>
                  <a:srgbClr val="FFFFFF"/>
                </a:solidFill>
              </a:rPr>
              <a:t>Supporting a Growth Mindset in the Math Classroom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Jeff Burke, SBCSS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March 17, 2015, 5:30 – 7:30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Exploring the California Smarter Balanced Digital Library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Diana </a:t>
            </a:r>
            <a:r>
              <a:rPr lang="en-US" dirty="0" err="1">
                <a:solidFill>
                  <a:srgbClr val="FFFFFF"/>
                </a:solidFill>
              </a:rPr>
              <a:t>Ceja</a:t>
            </a:r>
            <a:r>
              <a:rPr lang="en-US" dirty="0">
                <a:solidFill>
                  <a:srgbClr val="FFFFFF"/>
                </a:solidFill>
              </a:rPr>
              <a:t>, RCOE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January 27, 2015, 5:30 – 7:30 p.m., SBCSS San Bernardino</a:t>
            </a:r>
          </a:p>
          <a:p>
            <a:r>
              <a:rPr lang="en-US" i="1" dirty="0">
                <a:solidFill>
                  <a:srgbClr val="FFFFFF"/>
                </a:solidFill>
              </a:rPr>
              <a:t>Bringing Parents Into the Mathematics Learning Community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Kelli Wasserman, Independent Consultant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October 21, 2014, 5:30 – 7:30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Modeling With Mathematics to Promote Better Problem Solvers (4-12)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Michelle Appleby, Hilda Castillo, Min Ku, Ontario-Montclair School District </a:t>
            </a:r>
          </a:p>
        </p:txBody>
      </p:sp>
    </p:spTree>
    <p:extLst>
      <p:ext uri="{BB962C8B-B14F-4D97-AF65-F5344CB8AC3E}">
        <p14:creationId xmlns:p14="http://schemas.microsoft.com/office/powerpoint/2010/main" val="11259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14" y="280464"/>
            <a:ext cx="8659481" cy="634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2015 – 2016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i="1" dirty="0">
                <a:solidFill>
                  <a:srgbClr val="FFFFFF"/>
                </a:solidFill>
              </a:rPr>
              <a:t>In March we attempted a repeat meeting two days apart with one at Grand Terrace HS and the other at RCOE Murrieta. We did not have any meetings at SBCSS Roy C. Hill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May 3, 2016, 5:30 – 7:30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Games, Games, Games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Various Presenters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March 15, 5:30 – 7:30 p.m., Grand Terrace HS</a:t>
            </a:r>
          </a:p>
          <a:p>
            <a:r>
              <a:rPr lang="en-US" dirty="0">
                <a:solidFill>
                  <a:srgbClr val="FFFFFF"/>
                </a:solidFill>
              </a:rPr>
              <a:t>Thursday, March 17, 4:30 – 6:30 p.m., RCOE Murrieta</a:t>
            </a:r>
          </a:p>
          <a:p>
            <a:r>
              <a:rPr lang="en-US" i="1" dirty="0">
                <a:solidFill>
                  <a:srgbClr val="FFFFFF"/>
                </a:solidFill>
              </a:rPr>
              <a:t>Math Talks and Number Talks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Andrea Cadman, Lori McNeil and Chris Shore, Temecula Valley USD</a:t>
            </a:r>
          </a:p>
          <a:p>
            <a:r>
              <a:rPr lang="en-US" dirty="0">
                <a:solidFill>
                  <a:srgbClr val="FFFFFF"/>
                </a:solidFill>
              </a:rPr>
              <a:t>Mary </a:t>
            </a:r>
            <a:r>
              <a:rPr lang="en-US" dirty="0" err="1">
                <a:solidFill>
                  <a:srgbClr val="FFFFFF"/>
                </a:solidFill>
              </a:rPr>
              <a:t>Vongsavanh</a:t>
            </a:r>
            <a:r>
              <a:rPr lang="en-US" dirty="0">
                <a:solidFill>
                  <a:srgbClr val="FFFFFF"/>
                </a:solidFill>
              </a:rPr>
              <a:t>, Murrieta Valley USD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Thursday, January 21, 2016, 5:30 – 7:30 p.m., Grand Terrace HS</a:t>
            </a:r>
          </a:p>
          <a:p>
            <a:r>
              <a:rPr lang="en-US" i="1" dirty="0">
                <a:solidFill>
                  <a:srgbClr val="FFFFFF"/>
                </a:solidFill>
              </a:rPr>
              <a:t>Using Simple Questions to Promote Higher Order Thinking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Michael Nguyen, Rialto USD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October 13, 2015, 5:30 – 7:30 p.m.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Bringing Parents Into the Mathematics Learning Community (Repeat/Revised)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Kelli Wasserman, Independent Consultant</a:t>
            </a:r>
          </a:p>
        </p:txBody>
      </p:sp>
    </p:spTree>
    <p:extLst>
      <p:ext uri="{BB962C8B-B14F-4D97-AF65-F5344CB8AC3E}">
        <p14:creationId xmlns:p14="http://schemas.microsoft.com/office/powerpoint/2010/main" val="343081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14" y="280464"/>
            <a:ext cx="8659481" cy="634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2016 – 2017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i="1" dirty="0">
                <a:solidFill>
                  <a:srgbClr val="FFFFFF"/>
                </a:solidFill>
              </a:rPr>
              <a:t>Several modifications were made this year. We separated from the County Network meetings so we could begin and end earlier. We moved to Monday nights. We instituted a 2 for 1 promotion. Much of the content was elementary and middle school focus.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Monday, April 24, 2017, 4:30 – 6:30 p.m., RCOE Murrieta</a:t>
            </a:r>
          </a:p>
          <a:p>
            <a:r>
              <a:rPr lang="en-US" i="1" dirty="0">
                <a:solidFill>
                  <a:srgbClr val="FFFFFF"/>
                </a:solidFill>
              </a:rPr>
              <a:t>The Learning Carpet and Clothesline Math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Adriann</a:t>
            </a:r>
            <a:r>
              <a:rPr lang="en-US" dirty="0">
                <a:solidFill>
                  <a:srgbClr val="FFFFFF"/>
                </a:solidFill>
              </a:rPr>
              <a:t> Huntington and </a:t>
            </a:r>
            <a:r>
              <a:rPr lang="en-US" dirty="0" err="1">
                <a:solidFill>
                  <a:srgbClr val="FFFFFF"/>
                </a:solidFill>
              </a:rPr>
              <a:t>Sherese</a:t>
            </a:r>
            <a:r>
              <a:rPr lang="en-US" dirty="0">
                <a:solidFill>
                  <a:srgbClr val="FFFFFF"/>
                </a:solidFill>
              </a:rPr>
              <a:t> Ferrell, Murrieta Valley USD</a:t>
            </a:r>
          </a:p>
          <a:p>
            <a:r>
              <a:rPr lang="en-US" dirty="0">
                <a:solidFill>
                  <a:srgbClr val="FFFFFF"/>
                </a:solidFill>
              </a:rPr>
              <a:t>Kelli Wise, Temecula Valley USD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Monday, March 13, 2017, 4:30 – 6:30 p.m., SBCSS Rancho Cucamonga </a:t>
            </a:r>
            <a:r>
              <a:rPr lang="en-US" b="1" dirty="0" smtClean="0">
                <a:solidFill>
                  <a:srgbClr val="FFFFFF"/>
                </a:solidFill>
              </a:rPr>
              <a:t>CANCELLED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i="1" dirty="0">
                <a:solidFill>
                  <a:srgbClr val="FFFFFF"/>
                </a:solidFill>
              </a:rPr>
              <a:t>Hands-On Math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Denise Dodge and Sabrina Blake, Ontario-Montclair 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Monday, January 30, 2017, 4:30 – 6:30 p.m., Grand Terrace HS</a:t>
            </a:r>
          </a:p>
          <a:p>
            <a:r>
              <a:rPr lang="en-US" i="1" dirty="0">
                <a:solidFill>
                  <a:srgbClr val="FFFFFF"/>
                </a:solidFill>
              </a:rPr>
              <a:t>Getting All Students Engaged in Mathematical Discourse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Karon</a:t>
            </a:r>
            <a:r>
              <a:rPr lang="en-US" dirty="0">
                <a:solidFill>
                  <a:srgbClr val="FFFFFF"/>
                </a:solidFill>
              </a:rPr>
              <a:t> Woolsey, </a:t>
            </a:r>
            <a:r>
              <a:rPr lang="en-US" dirty="0" smtClean="0">
                <a:solidFill>
                  <a:srgbClr val="FFFFFF"/>
                </a:solidFill>
              </a:rPr>
              <a:t>Instructional </a:t>
            </a:r>
            <a:r>
              <a:rPr lang="en-US" dirty="0">
                <a:solidFill>
                  <a:srgbClr val="FFFFFF"/>
                </a:solidFill>
              </a:rPr>
              <a:t>Coach, Redlands USD</a:t>
            </a:r>
          </a:p>
          <a:p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Tuesday, October 4, 2016, 4:30 – 6:30 p.m., RCOE Riverside</a:t>
            </a:r>
          </a:p>
          <a:p>
            <a:r>
              <a:rPr lang="en-US" i="1" dirty="0">
                <a:solidFill>
                  <a:srgbClr val="FFFFFF"/>
                </a:solidFill>
              </a:rPr>
              <a:t>Drawing Mathematical Reasoning From Card Games: Classroom Edition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Dr. Jeremy </a:t>
            </a:r>
            <a:r>
              <a:rPr lang="en-US" dirty="0" err="1">
                <a:solidFill>
                  <a:srgbClr val="FFFFFF"/>
                </a:solidFill>
              </a:rPr>
              <a:t>Aikin</a:t>
            </a:r>
            <a:r>
              <a:rPr lang="en-US" dirty="0">
                <a:solidFill>
                  <a:srgbClr val="FFFFFF"/>
                </a:solidFill>
              </a:rPr>
              <a:t>, CSUSB</a:t>
            </a:r>
          </a:p>
        </p:txBody>
      </p:sp>
    </p:spTree>
    <p:extLst>
      <p:ext uri="{BB962C8B-B14F-4D97-AF65-F5344CB8AC3E}">
        <p14:creationId xmlns:p14="http://schemas.microsoft.com/office/powerpoint/2010/main" val="1208668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549</Words>
  <Application>Microsoft Macintosh PowerPoint</Application>
  <PresentationFormat>On-screen Show (4:3)</PresentationFormat>
  <Paragraphs>246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Grip</dc:creator>
  <cp:lastModifiedBy>Bruce Grip</cp:lastModifiedBy>
  <cp:revision>13</cp:revision>
  <dcterms:created xsi:type="dcterms:W3CDTF">2017-06-05T17:08:51Z</dcterms:created>
  <dcterms:modified xsi:type="dcterms:W3CDTF">2017-06-05T21:07:53Z</dcterms:modified>
</cp:coreProperties>
</file>